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5B45CD-0A43-4579-98EA-9F967DDEBAE9}" type="doc">
      <dgm:prSet loTypeId="urn:microsoft.com/office/officeart/2005/8/layout/pyramid3" loCatId="pyramid" qsTypeId="urn:microsoft.com/office/officeart/2005/8/quickstyle/simple1" qsCatId="simple" csTypeId="urn:microsoft.com/office/officeart/2005/8/colors/colorful1" csCatId="colorful" phldr="1"/>
      <dgm:spPr/>
    </dgm:pt>
    <dgm:pt modelId="{1521E8F2-E627-4938-95B5-302C9C35412C}">
      <dgm:prSet phldrT="[Text]" custT="1"/>
      <dgm:spPr/>
      <dgm:t>
        <a:bodyPr/>
        <a:lstStyle/>
        <a:p>
          <a:r>
            <a:rPr lang="el-GR" sz="4000" dirty="0" smtClean="0"/>
            <a:t>Εκπαιδευτικοί / Μαθησιακοί Πόροι</a:t>
          </a:r>
          <a:endParaRPr lang="el-GR" sz="4000" dirty="0"/>
        </a:p>
      </dgm:t>
    </dgm:pt>
    <dgm:pt modelId="{96F73BF5-F52B-419B-B293-9303AAD12037}" type="parTrans" cxnId="{731EA219-ED16-4B41-8F5C-D27A498F020D}">
      <dgm:prSet/>
      <dgm:spPr/>
      <dgm:t>
        <a:bodyPr/>
        <a:lstStyle/>
        <a:p>
          <a:endParaRPr lang="el-GR"/>
        </a:p>
      </dgm:t>
    </dgm:pt>
    <dgm:pt modelId="{A52037C7-A8D8-42F5-B824-03F91E76A212}" type="sibTrans" cxnId="{731EA219-ED16-4B41-8F5C-D27A498F020D}">
      <dgm:prSet/>
      <dgm:spPr/>
      <dgm:t>
        <a:bodyPr/>
        <a:lstStyle/>
        <a:p>
          <a:endParaRPr lang="el-GR"/>
        </a:p>
      </dgm:t>
    </dgm:pt>
    <dgm:pt modelId="{3DD9741D-9322-4B4D-9BFE-C5469AFE7FE4}">
      <dgm:prSet phldrT="[Text]" custT="1"/>
      <dgm:spPr/>
      <dgm:t>
        <a:bodyPr/>
        <a:lstStyle/>
        <a:p>
          <a:r>
            <a:rPr lang="el-GR" sz="3200" dirty="0" smtClean="0"/>
            <a:t>Εκπαιδευτικά / Μαθησιακά Αντικείμενα</a:t>
          </a:r>
          <a:endParaRPr lang="el-GR" sz="3200" dirty="0"/>
        </a:p>
      </dgm:t>
    </dgm:pt>
    <dgm:pt modelId="{F64DC533-2F0D-4148-BDD9-C9E639925F9F}" type="parTrans" cxnId="{938BEE3A-1D4F-414F-8734-45FA6655BC83}">
      <dgm:prSet/>
      <dgm:spPr/>
      <dgm:t>
        <a:bodyPr/>
        <a:lstStyle/>
        <a:p>
          <a:endParaRPr lang="el-GR"/>
        </a:p>
      </dgm:t>
    </dgm:pt>
    <dgm:pt modelId="{D4D0EEC7-7421-44B9-94BD-57317F84CFED}" type="sibTrans" cxnId="{938BEE3A-1D4F-414F-8734-45FA6655BC83}">
      <dgm:prSet/>
      <dgm:spPr/>
      <dgm:t>
        <a:bodyPr/>
        <a:lstStyle/>
        <a:p>
          <a:endParaRPr lang="el-GR"/>
        </a:p>
      </dgm:t>
    </dgm:pt>
    <dgm:pt modelId="{C139B59F-9CB1-47B0-9772-83C3E7DDBFA1}" type="pres">
      <dgm:prSet presAssocID="{435B45CD-0A43-4579-98EA-9F967DDEBAE9}" presName="Name0" presStyleCnt="0">
        <dgm:presLayoutVars>
          <dgm:dir/>
          <dgm:animLvl val="lvl"/>
          <dgm:resizeHandles val="exact"/>
        </dgm:presLayoutVars>
      </dgm:prSet>
      <dgm:spPr/>
    </dgm:pt>
    <dgm:pt modelId="{E92F8AE6-26D7-48F4-9B48-84C3C6638592}" type="pres">
      <dgm:prSet presAssocID="{1521E8F2-E627-4938-95B5-302C9C35412C}" presName="Name8" presStyleCnt="0"/>
      <dgm:spPr/>
    </dgm:pt>
    <dgm:pt modelId="{3C3D853B-84CA-46A0-B39B-B3E5D910062A}" type="pres">
      <dgm:prSet presAssocID="{1521E8F2-E627-4938-95B5-302C9C35412C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EE02B4-6B8C-476A-ADC0-DE1EAA266FF4}" type="pres">
      <dgm:prSet presAssocID="{1521E8F2-E627-4938-95B5-302C9C35412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215658-9FAC-464E-8176-4249E53ACDBB}" type="pres">
      <dgm:prSet presAssocID="{3DD9741D-9322-4B4D-9BFE-C5469AFE7FE4}" presName="Name8" presStyleCnt="0"/>
      <dgm:spPr/>
    </dgm:pt>
    <dgm:pt modelId="{D9B96B81-87B3-449A-B4E5-340F17156DB1}" type="pres">
      <dgm:prSet presAssocID="{3DD9741D-9322-4B4D-9BFE-C5469AFE7FE4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4C7FE14-5A7E-4488-82A4-FB02F9953E3C}" type="pres">
      <dgm:prSet presAssocID="{3DD9741D-9322-4B4D-9BFE-C5469AFE7F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CCE287D-B961-4917-8A57-B6F32105F62D}" type="presOf" srcId="{1521E8F2-E627-4938-95B5-302C9C35412C}" destId="{B8EE02B4-6B8C-476A-ADC0-DE1EAA266FF4}" srcOrd="1" destOrd="0" presId="urn:microsoft.com/office/officeart/2005/8/layout/pyramid3"/>
    <dgm:cxn modelId="{F9019265-D8D8-40A3-A1E5-EB8CAD16E0EC}" type="presOf" srcId="{1521E8F2-E627-4938-95B5-302C9C35412C}" destId="{3C3D853B-84CA-46A0-B39B-B3E5D910062A}" srcOrd="0" destOrd="0" presId="urn:microsoft.com/office/officeart/2005/8/layout/pyramid3"/>
    <dgm:cxn modelId="{E221FAD7-AD9F-4EC2-84E4-012A992458C4}" type="presOf" srcId="{3DD9741D-9322-4B4D-9BFE-C5469AFE7FE4}" destId="{A4C7FE14-5A7E-4488-82A4-FB02F9953E3C}" srcOrd="1" destOrd="0" presId="urn:microsoft.com/office/officeart/2005/8/layout/pyramid3"/>
    <dgm:cxn modelId="{719C3490-2EF5-43C3-B06F-A0CB465E4711}" type="presOf" srcId="{3DD9741D-9322-4B4D-9BFE-C5469AFE7FE4}" destId="{D9B96B81-87B3-449A-B4E5-340F17156DB1}" srcOrd="0" destOrd="0" presId="urn:microsoft.com/office/officeart/2005/8/layout/pyramid3"/>
    <dgm:cxn modelId="{731EA219-ED16-4B41-8F5C-D27A498F020D}" srcId="{435B45CD-0A43-4579-98EA-9F967DDEBAE9}" destId="{1521E8F2-E627-4938-95B5-302C9C35412C}" srcOrd="0" destOrd="0" parTransId="{96F73BF5-F52B-419B-B293-9303AAD12037}" sibTransId="{A52037C7-A8D8-42F5-B824-03F91E76A212}"/>
    <dgm:cxn modelId="{1177A15F-320C-42D8-8BA7-560764B65950}" type="presOf" srcId="{435B45CD-0A43-4579-98EA-9F967DDEBAE9}" destId="{C139B59F-9CB1-47B0-9772-83C3E7DDBFA1}" srcOrd="0" destOrd="0" presId="urn:microsoft.com/office/officeart/2005/8/layout/pyramid3"/>
    <dgm:cxn modelId="{938BEE3A-1D4F-414F-8734-45FA6655BC83}" srcId="{435B45CD-0A43-4579-98EA-9F967DDEBAE9}" destId="{3DD9741D-9322-4B4D-9BFE-C5469AFE7FE4}" srcOrd="1" destOrd="0" parTransId="{F64DC533-2F0D-4148-BDD9-C9E639925F9F}" sibTransId="{D4D0EEC7-7421-44B9-94BD-57317F84CFED}"/>
    <dgm:cxn modelId="{452F03A0-9D11-40F7-A6CA-F353C57D8A25}" type="presParOf" srcId="{C139B59F-9CB1-47B0-9772-83C3E7DDBFA1}" destId="{E92F8AE6-26D7-48F4-9B48-84C3C6638592}" srcOrd="0" destOrd="0" presId="urn:microsoft.com/office/officeart/2005/8/layout/pyramid3"/>
    <dgm:cxn modelId="{1FF08F32-8BC7-4C2E-8C89-1AB084EAE462}" type="presParOf" srcId="{E92F8AE6-26D7-48F4-9B48-84C3C6638592}" destId="{3C3D853B-84CA-46A0-B39B-B3E5D910062A}" srcOrd="0" destOrd="0" presId="urn:microsoft.com/office/officeart/2005/8/layout/pyramid3"/>
    <dgm:cxn modelId="{8756EE4F-AD9C-4087-B4C7-5673BF17D141}" type="presParOf" srcId="{E92F8AE6-26D7-48F4-9B48-84C3C6638592}" destId="{B8EE02B4-6B8C-476A-ADC0-DE1EAA266FF4}" srcOrd="1" destOrd="0" presId="urn:microsoft.com/office/officeart/2005/8/layout/pyramid3"/>
    <dgm:cxn modelId="{072B30F0-EBB9-4F3C-90DB-506E6D350CAB}" type="presParOf" srcId="{C139B59F-9CB1-47B0-9772-83C3E7DDBFA1}" destId="{B8215658-9FAC-464E-8176-4249E53ACDBB}" srcOrd="1" destOrd="0" presId="urn:microsoft.com/office/officeart/2005/8/layout/pyramid3"/>
    <dgm:cxn modelId="{0F15FE96-9646-4A50-93C0-1C0375ACE317}" type="presParOf" srcId="{B8215658-9FAC-464E-8176-4249E53ACDBB}" destId="{D9B96B81-87B3-449A-B4E5-340F17156DB1}" srcOrd="0" destOrd="0" presId="urn:microsoft.com/office/officeart/2005/8/layout/pyramid3"/>
    <dgm:cxn modelId="{B79EFC06-DEFB-42DC-9B41-AC5F40AC484E}" type="presParOf" srcId="{B8215658-9FAC-464E-8176-4249E53ACDBB}" destId="{A4C7FE14-5A7E-4488-82A4-FB02F9953E3C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D853B-84CA-46A0-B39B-B3E5D910062A}">
      <dsp:nvSpPr>
        <dsp:cNvPr id="0" name=""/>
        <dsp:cNvSpPr/>
      </dsp:nvSpPr>
      <dsp:spPr>
        <a:xfrm rot="10800000">
          <a:off x="0" y="0"/>
          <a:ext cx="4690864" cy="2262981"/>
        </a:xfrm>
        <a:prstGeom prst="trapezoid">
          <a:avLst>
            <a:gd name="adj" fmla="val 5182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000" kern="1200" dirty="0" smtClean="0"/>
            <a:t>Εκπαιδευτικοί / Μαθησιακοί Πόροι</a:t>
          </a:r>
          <a:endParaRPr lang="el-GR" sz="4000" kern="1200" dirty="0"/>
        </a:p>
      </dsp:txBody>
      <dsp:txXfrm rot="-10800000">
        <a:off x="820901" y="0"/>
        <a:ext cx="3049061" cy="2262981"/>
      </dsp:txXfrm>
    </dsp:sp>
    <dsp:sp modelId="{D9B96B81-87B3-449A-B4E5-340F17156DB1}">
      <dsp:nvSpPr>
        <dsp:cNvPr id="0" name=""/>
        <dsp:cNvSpPr/>
      </dsp:nvSpPr>
      <dsp:spPr>
        <a:xfrm rot="10800000">
          <a:off x="1172715" y="2262981"/>
          <a:ext cx="2345432" cy="2262981"/>
        </a:xfrm>
        <a:prstGeom prst="trapezoid">
          <a:avLst>
            <a:gd name="adj" fmla="val 5182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Εκπαιδευτικά / Μαθησιακά Αντικείμενα</a:t>
          </a:r>
          <a:endParaRPr lang="el-GR" sz="3200" kern="1200" dirty="0"/>
        </a:p>
      </dsp:txBody>
      <dsp:txXfrm rot="-10800000">
        <a:off x="1172715" y="2262981"/>
        <a:ext cx="2345432" cy="2262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058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11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34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841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738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198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262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4283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056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57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335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CF165-0FB8-4193-BE7C-DD46DE08498C}" type="datetimeFigureOut">
              <a:rPr lang="el-GR" smtClean="0"/>
              <a:t>15/3/2017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20C65-FE8E-436F-8379-8F6912F6027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632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dl.org/journal/sep_04/article02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-xGRztrWv-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wlett.org/programs/education-program/open-educational-resourc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wlett.org/strategy/open-educational-resources/http:/www.hewlett.org/strategy/open-educational-resource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esco.org/new/en/communication-and-information/events/calendar-of-events/events-websites/world-open-educational-resources-congres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82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Μαθησιακά Αντικείμενα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Για το σκοπό του μαθήματος, θα ορίσουμε τα Μαθησιακά Αντικείμενα…</a:t>
            </a:r>
          </a:p>
          <a:p>
            <a:pPr lvl="1"/>
            <a:r>
              <a:rPr lang="el-GR" dirty="0" smtClean="0"/>
              <a:t>Με «διάρκεια» </a:t>
            </a:r>
            <a:r>
              <a:rPr lang="en-US" dirty="0" smtClean="0"/>
              <a:t>2 – 15 </a:t>
            </a:r>
            <a:r>
              <a:rPr lang="el-GR" dirty="0" smtClean="0"/>
              <a:t>λεπτά</a:t>
            </a:r>
            <a:endParaRPr lang="en-US" dirty="0" smtClean="0"/>
          </a:p>
          <a:p>
            <a:pPr lvl="1"/>
            <a:r>
              <a:rPr lang="el-GR" dirty="0" smtClean="0"/>
              <a:t>Ανεξάρτητα</a:t>
            </a:r>
          </a:p>
          <a:p>
            <a:pPr lvl="1"/>
            <a:r>
              <a:rPr lang="el-GR" dirty="0" smtClean="0"/>
              <a:t>Επαναχρησιμοποιήσιμα </a:t>
            </a:r>
          </a:p>
          <a:p>
            <a:pPr lvl="1"/>
            <a:r>
              <a:rPr lang="el-GR" dirty="0" smtClean="0"/>
              <a:t>Συνδυάζονται για να σχηματίσουν μεγαλύτερα ΜΑ</a:t>
            </a:r>
          </a:p>
          <a:p>
            <a:pPr lvl="1"/>
            <a:r>
              <a:rPr lang="el-GR" dirty="0" smtClean="0"/>
              <a:t>Με μεταδεδομένα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/>
              <a:t>(</a:t>
            </a:r>
            <a:r>
              <a:rPr lang="en-US" dirty="0" smtClean="0"/>
              <a:t>Robert J. Beck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2169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https://classroomaid.files.wordpress.com/2013/05/modular-content-hierarch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0" y="27586"/>
            <a:ext cx="9131830" cy="684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42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899592" y="332656"/>
            <a:ext cx="7416824" cy="5733967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Oval 7"/>
          <p:cNvSpPr/>
          <p:nvPr/>
        </p:nvSpPr>
        <p:spPr>
          <a:xfrm>
            <a:off x="1187624" y="987490"/>
            <a:ext cx="5328592" cy="44243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3907498" y="6461815"/>
            <a:ext cx="5148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http://www.itdl.org/journal/sep_04/article02.htm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5" name="Oval 4"/>
          <p:cNvSpPr/>
          <p:nvPr/>
        </p:nvSpPr>
        <p:spPr>
          <a:xfrm>
            <a:off x="3131840" y="1787962"/>
            <a:ext cx="2736304" cy="288032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3651802" y="3047916"/>
            <a:ext cx="1696380" cy="15058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extBox 5"/>
          <p:cNvSpPr txBox="1"/>
          <p:nvPr/>
        </p:nvSpPr>
        <p:spPr>
          <a:xfrm>
            <a:off x="5652120" y="332656"/>
            <a:ext cx="2376264" cy="1354217"/>
          </a:xfrm>
          <a:prstGeom prst="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800" b="1" dirty="0" smtClean="0"/>
              <a:t>Οτιδήποτε</a:t>
            </a:r>
            <a:endParaRPr lang="el-GR" b="1" dirty="0" smtClean="0"/>
          </a:p>
          <a:p>
            <a:r>
              <a:rPr lang="el-GR" dirty="0" smtClean="0"/>
              <a:t>Κεφάλαιο </a:t>
            </a:r>
            <a:r>
              <a:rPr lang="en-US" dirty="0" smtClean="0"/>
              <a:t>(Asset)</a:t>
            </a:r>
            <a:r>
              <a:rPr lang="el-GR" dirty="0" smtClean="0"/>
              <a:t>, </a:t>
            </a:r>
          </a:p>
          <a:p>
            <a:r>
              <a:rPr lang="el-GR" dirty="0" smtClean="0"/>
              <a:t>Μέρος</a:t>
            </a:r>
            <a:r>
              <a:rPr lang="en-US" dirty="0" smtClean="0"/>
              <a:t> (Component)</a:t>
            </a:r>
            <a:r>
              <a:rPr lang="el-GR" dirty="0" smtClean="0"/>
              <a:t>, </a:t>
            </a:r>
          </a:p>
          <a:p>
            <a:r>
              <a:rPr lang="el-GR" dirty="0" smtClean="0"/>
              <a:t>Μαθησιακός Πόρος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31948" y="2335570"/>
            <a:ext cx="2955876" cy="3170099"/>
          </a:xfrm>
          <a:prstGeom prst="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2800" b="1" dirty="0" smtClean="0"/>
              <a:t>Οτιδήποτε ψηφιακό</a:t>
            </a:r>
            <a:endParaRPr lang="el-GR" b="1" dirty="0" smtClean="0"/>
          </a:p>
          <a:p>
            <a:r>
              <a:rPr lang="el-GR" dirty="0" smtClean="0"/>
              <a:t>Αντικείμενο περιεχομένου</a:t>
            </a:r>
          </a:p>
          <a:p>
            <a:r>
              <a:rPr lang="en-US" dirty="0" smtClean="0"/>
              <a:t>(content object)</a:t>
            </a:r>
            <a:r>
              <a:rPr lang="el-GR" dirty="0" smtClean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Αντικείμενο πληροφορίας</a:t>
            </a:r>
          </a:p>
          <a:p>
            <a:r>
              <a:rPr lang="en-US" dirty="0" smtClean="0"/>
              <a:t>(information object)</a:t>
            </a:r>
            <a:r>
              <a:rPr lang="el-GR" dirty="0" smtClean="0"/>
              <a:t>, Αντικείμενο γνώσης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l-GR" dirty="0" smtClean="0"/>
              <a:t>(</a:t>
            </a:r>
            <a:r>
              <a:rPr lang="en-US" dirty="0" smtClean="0"/>
              <a:t>knowledge object)</a:t>
            </a:r>
            <a:r>
              <a:rPr lang="el-GR" dirty="0" smtClean="0"/>
              <a:t>, Αντικείμενο πολυμέσων </a:t>
            </a:r>
          </a:p>
          <a:p>
            <a:r>
              <a:rPr lang="el-GR" dirty="0" smtClean="0"/>
              <a:t>(</a:t>
            </a:r>
            <a:r>
              <a:rPr lang="en-US" dirty="0" smtClean="0"/>
              <a:t>media object)</a:t>
            </a:r>
            <a:endParaRPr lang="el-GR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5004048" y="3645024"/>
            <a:ext cx="3312368" cy="2246769"/>
          </a:xfrm>
          <a:prstGeom prst="rect">
            <a:avLst/>
          </a:prstGeom>
          <a:noFill/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Συγκεκριμένο Μαθησιακό Περιβάλλον</a:t>
            </a:r>
          </a:p>
          <a:p>
            <a:r>
              <a:rPr lang="en-US" sz="2800" dirty="0" smtClean="0"/>
              <a:t>(formal educational purpose)</a:t>
            </a:r>
            <a:endParaRPr lang="el-GR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2195736" y="332656"/>
            <a:ext cx="2664296" cy="1938992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b="1" dirty="0" smtClean="0"/>
              <a:t>Οτιδήποτε χρησιμοποιείται στη μάθηση</a:t>
            </a:r>
            <a:endParaRPr lang="el-GR" b="1" dirty="0" smtClean="0"/>
          </a:p>
          <a:p>
            <a:r>
              <a:rPr lang="el-GR" dirty="0" smtClean="0"/>
              <a:t>Εκπαιδευτικό αντικείμενο,</a:t>
            </a:r>
          </a:p>
          <a:p>
            <a:r>
              <a:rPr lang="el-GR" dirty="0" smtClean="0"/>
              <a:t>Μαθησιακό αντικείμενο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655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Εστιάζοντας στην Εκπαίδευση/Μάθηση</a:t>
            </a:r>
            <a:endParaRPr lang="el-G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277548"/>
              </p:ext>
            </p:extLst>
          </p:nvPr>
        </p:nvGraphicFramePr>
        <p:xfrm>
          <a:off x="457200" y="1600200"/>
          <a:ext cx="46908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Brace 4"/>
          <p:cNvSpPr/>
          <p:nvPr/>
        </p:nvSpPr>
        <p:spPr>
          <a:xfrm>
            <a:off x="5220072" y="1700808"/>
            <a:ext cx="504056" cy="4248472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Rectangle 5"/>
          <p:cNvSpPr/>
          <p:nvPr/>
        </p:nvSpPr>
        <p:spPr>
          <a:xfrm>
            <a:off x="5724128" y="2852936"/>
            <a:ext cx="3419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4000" dirty="0" smtClean="0"/>
              <a:t>Εκπαιδευτικό / Μαθησιακό Περιεχόμενο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850153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20888"/>
            <a:ext cx="577215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Εστιάζοντας στο αναλογικό/ψηφιακό</a:t>
            </a:r>
            <a:endParaRPr lang="el-G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211960" y="1628800"/>
            <a:ext cx="0" cy="4536504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63688" y="1671191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Ψηφιακοί</a:t>
            </a:r>
            <a:endParaRPr lang="el-G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3968" y="1671191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Αναλογικοί</a:t>
            </a:r>
            <a:endParaRPr lang="el-GR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08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67087"/>
            <a:ext cx="7772400" cy="1470025"/>
          </a:xfrm>
        </p:spPr>
        <p:txBody>
          <a:bodyPr/>
          <a:lstStyle/>
          <a:p>
            <a:r>
              <a:rPr lang="el-GR" dirty="0" smtClean="0"/>
              <a:t>Σχολείο Ανοιχτού </a:t>
            </a:r>
            <a:br>
              <a:rPr lang="el-GR" dirty="0" smtClean="0"/>
            </a:br>
            <a:r>
              <a:rPr lang="el-GR" dirty="0" smtClean="0"/>
              <a:t>Εκπαιδευτικού Περιεχομένου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72744"/>
            <a:ext cx="6400800" cy="1752600"/>
          </a:xfrm>
        </p:spPr>
        <p:txBody>
          <a:bodyPr/>
          <a:lstStyle/>
          <a:p>
            <a:r>
              <a:rPr lang="el-GR" dirty="0" smtClean="0"/>
              <a:t>Σχολεία Ανοιχτά στην Κοινωνία</a:t>
            </a:r>
          </a:p>
          <a:p>
            <a:r>
              <a:rPr lang="el-GR" sz="2400" dirty="0" smtClean="0"/>
              <a:t>Νίκος Παλαβιτσίνης, </a:t>
            </a:r>
            <a:r>
              <a:rPr lang="en-US" sz="2400" dirty="0" smtClean="0"/>
              <a:t>PhD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7551"/>
            <a:ext cx="6588224" cy="22713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91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στους Ανοικτούς Εκπαιδευτικούς Πόρους</a:t>
            </a:r>
            <a:endParaRPr lang="el-G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874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Σύντομο Βίντεο για ΑΕΠ</a:t>
            </a:r>
            <a:endParaRPr lang="el-GR" dirty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85251"/>
            <a:ext cx="7195914" cy="4408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2582" y="6505384"/>
            <a:ext cx="5911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>
                <a:hlinkClick r:id="rId2"/>
              </a:rPr>
              <a:t>Πηγή</a:t>
            </a:r>
            <a:r>
              <a:rPr lang="en-US" dirty="0" smtClean="0">
                <a:hlinkClick r:id="rId2"/>
              </a:rPr>
              <a:t>: https</a:t>
            </a:r>
            <a:r>
              <a:rPr lang="en-US" dirty="0">
                <a:hlinkClick r:id="rId2"/>
              </a:rPr>
              <a:t>://www.youtube.com/watch?v=-</a:t>
            </a:r>
            <a:r>
              <a:rPr lang="en-US" dirty="0" smtClean="0">
                <a:hlinkClick r:id="rId2"/>
              </a:rPr>
              <a:t>xGRztrWv-k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469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(1/</a:t>
            </a:r>
            <a:r>
              <a:rPr lang="en-US" dirty="0" smtClean="0"/>
              <a:t>3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Εκπαιδευτικό υλικό, ελεύθερης πρόσβασης και ανοικτών αδειών που μπορεί να χρησιμοποιηθεί για διδασκαλία, μάθηση, έρευνα και άλλους σκοπούς</a:t>
            </a:r>
          </a:p>
          <a:p>
            <a:pPr lvl="2"/>
            <a:r>
              <a:rPr lang="en-US" dirty="0" smtClean="0"/>
              <a:t>Open </a:t>
            </a:r>
            <a:r>
              <a:rPr lang="en-US" dirty="0"/>
              <a:t>educational resources (OER) are free and openly licensed educational materials that can be used for teaching, learning, research, and other purposes.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4250075" y="6488668"/>
            <a:ext cx="4749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>
                <a:hlinkClick r:id="rId2"/>
              </a:rPr>
              <a:t>Πηγή</a:t>
            </a:r>
            <a:r>
              <a:rPr lang="en-US" dirty="0" smtClean="0">
                <a:hlinkClick r:id="rId2"/>
              </a:rPr>
              <a:t>: The </a:t>
            </a:r>
            <a:r>
              <a:rPr lang="en-US" dirty="0">
                <a:hlinkClick r:id="rId2"/>
              </a:rPr>
              <a:t>William and Flora Hewlett Foundation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534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(2/</a:t>
            </a:r>
            <a:r>
              <a:rPr lang="en-US" dirty="0" smtClean="0"/>
              <a:t>3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1" y="1600200"/>
            <a:ext cx="8817186" cy="4843844"/>
          </a:xfrm>
        </p:spPr>
        <p:txBody>
          <a:bodyPr>
            <a:normAutofit/>
          </a:bodyPr>
          <a:lstStyle/>
          <a:p>
            <a:r>
              <a:rPr lang="el-GR" dirty="0" smtClean="0"/>
              <a:t>Πόροι διδασκαλίας, μάθησης και έρευνας που θεωρούνται κοινό κτήμα όλων </a:t>
            </a:r>
            <a:r>
              <a:rPr lang="en-US" dirty="0" smtClean="0"/>
              <a:t>(public domain) </a:t>
            </a:r>
            <a:br>
              <a:rPr lang="en-US" dirty="0" smtClean="0"/>
            </a:br>
            <a:r>
              <a:rPr lang="el-GR" dirty="0" smtClean="0"/>
              <a:t>ή που </a:t>
            </a:r>
            <a:r>
              <a:rPr lang="el-GR" dirty="0" err="1" smtClean="0"/>
              <a:t>αδειοδοτούνται</a:t>
            </a:r>
            <a:r>
              <a:rPr lang="el-GR" dirty="0" smtClean="0"/>
              <a:t> με άδειες που</a:t>
            </a:r>
            <a:r>
              <a:rPr lang="en-US" dirty="0" smtClean="0"/>
              <a:t> </a:t>
            </a:r>
            <a:r>
              <a:rPr lang="el-GR" dirty="0" smtClean="0"/>
              <a:t>επιτρέπουν την ελεύθερη χρήση και προσαρμογή τους. </a:t>
            </a:r>
          </a:p>
          <a:p>
            <a:pPr lvl="1"/>
            <a:r>
              <a:rPr lang="el-GR" dirty="0" smtClean="0"/>
              <a:t>Περιλαμβάνουν ολόκληρα μαθήματα, υλικό μαθημάτων, ενότητες, βιβλία, βίντεο, τεστ, λογισμικά και άλλα εργαλεία ή τεχνικές που χρησιμοποιούνται για την υποστήριξη της πρόσβασης στη γνώση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300192" y="6444044"/>
            <a:ext cx="2768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hlinkClick r:id="rId2"/>
              </a:rPr>
              <a:t>Πηγή: Ορισμός στα αγγλικά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116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</a:t>
            </a:r>
            <a:r>
              <a:rPr lang="en-US" dirty="0" smtClean="0"/>
              <a:t> (3/3)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Διδακτικό, μαθησιακό και ερευνητικό υλικό σε οποιαδήποτε μορφή, </a:t>
            </a:r>
            <a:r>
              <a:rPr lang="el-GR" b="1" dirty="0" smtClean="0"/>
              <a:t>ψηφιακή ή μη</a:t>
            </a:r>
            <a:r>
              <a:rPr lang="el-GR" dirty="0" smtClean="0"/>
              <a:t>, που είναι κοινό κτήμα όλων</a:t>
            </a:r>
            <a:r>
              <a:rPr lang="en-US" dirty="0" smtClean="0"/>
              <a:t> </a:t>
            </a:r>
            <a:r>
              <a:rPr lang="el-GR" dirty="0" smtClean="0"/>
              <a:t>ή που διατίθενται με ανοικτές άδειες που επιτρέπουν την χωρίς-κόστος </a:t>
            </a:r>
            <a:r>
              <a:rPr lang="el-GR" dirty="0" err="1" smtClean="0"/>
              <a:t>προσβαση</a:t>
            </a:r>
            <a:r>
              <a:rPr lang="el-GR" dirty="0" smtClean="0"/>
              <a:t>, χρήση, προσαρμογή και αναδιανομή από άλλους, </a:t>
            </a:r>
            <a:r>
              <a:rPr lang="el-GR" b="1" dirty="0" smtClean="0"/>
              <a:t>χωρίς ή με ορισμένους</a:t>
            </a:r>
            <a:r>
              <a:rPr lang="el-GR" dirty="0" smtClean="0"/>
              <a:t> περιορισμούς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7323331" y="6336897"/>
            <a:ext cx="1575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hlinkClick r:id="rId2"/>
              </a:rPr>
              <a:t>Πηγή: </a:t>
            </a:r>
            <a:r>
              <a:rPr lang="en-US" dirty="0" smtClean="0">
                <a:hlinkClick r:id="rId2"/>
              </a:rPr>
              <a:t>UNESCO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549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10936"/>
            <a:ext cx="5904656" cy="350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4064524"/>
            <a:ext cx="8229600" cy="2061639"/>
          </a:xfrm>
        </p:spPr>
        <p:txBody>
          <a:bodyPr/>
          <a:lstStyle/>
          <a:p>
            <a:r>
              <a:rPr lang="el-GR" dirty="0" smtClean="0"/>
              <a:t>Οι αγγλικοί όροι </a:t>
            </a:r>
            <a:r>
              <a:rPr lang="en-US" dirty="0" smtClean="0"/>
              <a:t>Learning Resource </a:t>
            </a:r>
            <a:r>
              <a:rPr lang="el-GR" dirty="0" smtClean="0"/>
              <a:t>και </a:t>
            </a:r>
            <a:r>
              <a:rPr lang="en-US" dirty="0" smtClean="0"/>
              <a:t>Object </a:t>
            </a:r>
            <a:r>
              <a:rPr lang="el-GR" dirty="0" smtClean="0"/>
              <a:t>και </a:t>
            </a:r>
            <a:r>
              <a:rPr lang="en-US" dirty="0" smtClean="0"/>
              <a:t>Educational Resource </a:t>
            </a:r>
            <a:r>
              <a:rPr lang="el-GR" dirty="0" smtClean="0"/>
              <a:t>και </a:t>
            </a:r>
            <a:r>
              <a:rPr lang="en-US" dirty="0" smtClean="0"/>
              <a:t>Object</a:t>
            </a:r>
            <a:r>
              <a:rPr lang="el-GR" dirty="0" smtClean="0"/>
              <a:t> χρησιμοποιούνται εναλλακτικά συνήθως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952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/>
          <a:lstStyle/>
          <a:p>
            <a:r>
              <a:rPr lang="el-GR" dirty="0" smtClean="0"/>
              <a:t>Σε πολλές περιπτώσεις χρησιμοποιείται η αγγλική μετάφραση των όρων αν και δεν είναι πάντα σωστή η μεταφορά τους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20688"/>
            <a:ext cx="6696744" cy="3194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9167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908720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EDUCATIONAL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340169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ΑΝΟΙΧΤΟΙ ΕΚΠΑΙΔΕΥΤΙΚΟΙ ΠΟΡΟΙ</a:t>
            </a:r>
            <a:endParaRPr lang="en-US" sz="4000" b="1" dirty="0" smtClean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3780329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ΟΠΕΝ ΕΤΖΟΥΚΕΪΣΙΟΝΑΛ ΡΙΣΟΡΣΙΖ</a:t>
            </a:r>
            <a:endParaRPr lang="en-US" sz="40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5220489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ANOICHTOI EKPAIDEFTIKOI POROI</a:t>
            </a:r>
          </a:p>
        </p:txBody>
      </p:sp>
    </p:spTree>
    <p:extLst>
      <p:ext uri="{BB962C8B-B14F-4D97-AF65-F5344CB8AC3E}">
        <p14:creationId xmlns:p14="http://schemas.microsoft.com/office/powerpoint/2010/main" val="266984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319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Σχολείο Ανοιχτού  Εκπαιδευτικού Περιεχομένου</vt:lpstr>
      <vt:lpstr>Εισαγωγή στους Ανοικτούς Εκπαιδευτικούς Πόρους</vt:lpstr>
      <vt:lpstr>Σύντομο Βίντεο για ΑΕΠ</vt:lpstr>
      <vt:lpstr>Ορισμός (1/3)</vt:lpstr>
      <vt:lpstr>Ορισμός (2/3)</vt:lpstr>
      <vt:lpstr>Ορισμός (3/3)</vt:lpstr>
      <vt:lpstr>PowerPoint Presentation</vt:lpstr>
      <vt:lpstr>PowerPoint Presentation</vt:lpstr>
      <vt:lpstr>PowerPoint Presentation</vt:lpstr>
      <vt:lpstr>Μαθησιακά Αντικείμενα</vt:lpstr>
      <vt:lpstr>PowerPoint Presentation</vt:lpstr>
      <vt:lpstr>PowerPoint Presentation</vt:lpstr>
      <vt:lpstr>Εστιάζοντας στην Εκπαίδευση/Μάθηση</vt:lpstr>
      <vt:lpstr>Εστιάζοντας στο αναλογικό/ψηφιακό</vt:lpstr>
      <vt:lpstr>Σχολείο Ανοιχτού  Εκπαιδευτικού Περιεχομένου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Σχολείο Ανοιχτού  Εκπαιδευτικού Περιεχομένου</dc:title>
  <dc:creator>Palavitsinis Nikolaos</dc:creator>
  <cp:lastModifiedBy>Palavitsinis Nikolaos</cp:lastModifiedBy>
  <cp:revision>3</cp:revision>
  <dcterms:created xsi:type="dcterms:W3CDTF">2017-03-15T13:13:40Z</dcterms:created>
  <dcterms:modified xsi:type="dcterms:W3CDTF">2017-03-15T13:16:51Z</dcterms:modified>
</cp:coreProperties>
</file>