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0" r:id="rId3"/>
    <p:sldId id="261" r:id="rId4"/>
    <p:sldId id="263" r:id="rId5"/>
    <p:sldId id="264" r:id="rId6"/>
    <p:sldId id="265"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howGuides="1">
      <p:cViewPr varScale="1">
        <p:scale>
          <a:sx n="82" d="100"/>
          <a:sy n="82" d="100"/>
        </p:scale>
        <p:origin x="6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88DE4-6280-426B-8816-AA79F9E47EE2}" type="datetimeFigureOut">
              <a:rPr lang="el-GR" smtClean="0"/>
              <a:t>16/7/2022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52D24-EAB0-4655-A744-5C1F7F1A8319}" type="slidenum">
              <a:rPr lang="el-GR" smtClean="0"/>
              <a:t>‹#›</a:t>
            </a:fld>
            <a:endParaRPr lang="el-GR"/>
          </a:p>
        </p:txBody>
      </p:sp>
    </p:spTree>
    <p:extLst>
      <p:ext uri="{BB962C8B-B14F-4D97-AF65-F5344CB8AC3E}">
        <p14:creationId xmlns:p14="http://schemas.microsoft.com/office/powerpoint/2010/main" val="354827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239670-676A-4F94-BA41-1C3797B0703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C13AC79-DB8F-41BD-85F6-E7C1E04D4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11C1203-45BC-43B4-8F4F-C368E4434D00}"/>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5" name="Θέση υποσέλιδου 4">
            <a:extLst>
              <a:ext uri="{FF2B5EF4-FFF2-40B4-BE49-F238E27FC236}">
                <a16:creationId xmlns:a16="http://schemas.microsoft.com/office/drawing/2014/main" id="{9B64A962-BE99-40C3-BED4-2FBE773371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4B21C6-5EA3-488E-A3F1-2D92EF453B97}"/>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238661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C37BCD-F63A-4A2F-82C8-2E8F3B858A7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1C4539C-F6D2-4B7A-92C0-481C51AD85B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29AAD34-B74C-43D6-868F-8FAC7D0F2B15}"/>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5" name="Θέση υποσέλιδου 4">
            <a:extLst>
              <a:ext uri="{FF2B5EF4-FFF2-40B4-BE49-F238E27FC236}">
                <a16:creationId xmlns:a16="http://schemas.microsoft.com/office/drawing/2014/main" id="{E658A39F-04EE-48D4-A672-5CAF104342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7C03A4-85BD-4944-8D98-E761059B770F}"/>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222897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45E6A11-09B8-4027-927C-A9E93BA9ABC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D501FFA-CE83-4FA6-A5FF-4C6249E93E8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0B00A53-C2FB-42E7-8289-EEBA5DAF6003}"/>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5" name="Θέση υποσέλιδου 4">
            <a:extLst>
              <a:ext uri="{FF2B5EF4-FFF2-40B4-BE49-F238E27FC236}">
                <a16:creationId xmlns:a16="http://schemas.microsoft.com/office/drawing/2014/main" id="{3DA75B5F-D202-4116-BC5A-F62E25DAF99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06737A-BCDD-4D37-8911-5781A2426C36}"/>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412475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BB43A6-3E13-47B0-92BF-508A9D3A61E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ED7FA80-DEB6-437E-A472-4EF7B542056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70F0EAB-14E8-4242-AD1F-B0DFEA8536D5}"/>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5" name="Θέση υποσέλιδου 4">
            <a:extLst>
              <a:ext uri="{FF2B5EF4-FFF2-40B4-BE49-F238E27FC236}">
                <a16:creationId xmlns:a16="http://schemas.microsoft.com/office/drawing/2014/main" id="{B52BA690-83B0-4CDC-B182-6F05C8CD63B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C6E7EC5-8145-4DF1-9C48-55BA4029C091}"/>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429026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04D335-4A4B-4065-B48A-8F72DB57995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4305DFE-921C-47BA-9A9A-2B3B8A9B4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BDD2F0B-29EE-40EC-BEC2-EE781611C78B}"/>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5" name="Θέση υποσέλιδου 4">
            <a:extLst>
              <a:ext uri="{FF2B5EF4-FFF2-40B4-BE49-F238E27FC236}">
                <a16:creationId xmlns:a16="http://schemas.microsoft.com/office/drawing/2014/main" id="{8BE10099-5AAC-46CB-8D04-64755C958C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9FA221-E2C5-4FBC-84CD-F137E997FA95}"/>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278641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389BCE-3CB6-455C-A431-91E3BD06C4F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8A168A7-BA69-44DA-B125-386CA000A87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8CDA4B3-5D15-4D18-BC0E-3F0B9A72A0B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3BD51B9-F0E5-4B26-865E-F3CAA5BC6635}"/>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6" name="Θέση υποσέλιδου 5">
            <a:extLst>
              <a:ext uri="{FF2B5EF4-FFF2-40B4-BE49-F238E27FC236}">
                <a16:creationId xmlns:a16="http://schemas.microsoft.com/office/drawing/2014/main" id="{AC1FD89F-637C-4CB2-92CB-55A8B106EA4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72F1491-884C-46A6-8F9B-470B38188C62}"/>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317585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898A89-D2B2-4687-BBFD-443052BFE00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0C79F3B-9B7D-414E-AD0E-097553EAA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321077A-034B-451C-8F7D-2F45F1D780D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A9075AB-0EFA-481C-A390-EC07F6DF04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392519A-51D8-4712-9CD1-D8BE27ED190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DD5AF03-EDEE-4FC1-999D-15C3B115F45F}"/>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8" name="Θέση υποσέλιδου 7">
            <a:extLst>
              <a:ext uri="{FF2B5EF4-FFF2-40B4-BE49-F238E27FC236}">
                <a16:creationId xmlns:a16="http://schemas.microsoft.com/office/drawing/2014/main" id="{5606842B-A39C-4167-93B0-C7089310C6D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16403F4-508F-4DC0-AE6D-A346ABB3546F}"/>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222929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F4B62E-786D-4DA3-9F50-A7CCABCD888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E3D77FB-1CFC-4494-BB20-05AF2FA2F594}"/>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4" name="Θέση υποσέλιδου 3">
            <a:extLst>
              <a:ext uri="{FF2B5EF4-FFF2-40B4-BE49-F238E27FC236}">
                <a16:creationId xmlns:a16="http://schemas.microsoft.com/office/drawing/2014/main" id="{A71B7F9A-C06F-4C6E-A322-2DE8A788E74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F17DED5-63CD-4B14-9E60-6E97794CA273}"/>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71497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F8F5753-516F-4404-A8D5-AB9BF1F5CB5B}"/>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3" name="Θέση υποσέλιδου 2">
            <a:extLst>
              <a:ext uri="{FF2B5EF4-FFF2-40B4-BE49-F238E27FC236}">
                <a16:creationId xmlns:a16="http://schemas.microsoft.com/office/drawing/2014/main" id="{667AA017-F9EF-4A71-8C47-DF97979D12D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65CEA02-C17B-4770-B5E0-DB0BEC1AF9C3}"/>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92761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2534D1-A645-473C-8CF6-907C8CBDFFF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1CBD06-9010-4B58-BA51-21E38684A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EE530B8-F461-4FF0-B11A-A07960AF5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D8EAE6A-AB5D-48CD-8341-4C769AEA16DF}"/>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6" name="Θέση υποσέλιδου 5">
            <a:extLst>
              <a:ext uri="{FF2B5EF4-FFF2-40B4-BE49-F238E27FC236}">
                <a16:creationId xmlns:a16="http://schemas.microsoft.com/office/drawing/2014/main" id="{F7EB4BAC-AD63-4D50-B564-FDABCD7526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44B8FEA-9352-4883-BF5B-882127D81533}"/>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426927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86BFF1-EFD2-4C81-8DF5-9A4288B39C3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BAA9060-71C6-465A-8C30-2AED686FB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ABC7C13-3208-41EB-8370-083D7272E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C5FEFE3-5353-452B-B7BD-D9F098806261}"/>
              </a:ext>
            </a:extLst>
          </p:cNvPr>
          <p:cNvSpPr>
            <a:spLocks noGrp="1"/>
          </p:cNvSpPr>
          <p:nvPr>
            <p:ph type="dt" sz="half" idx="10"/>
          </p:nvPr>
        </p:nvSpPr>
        <p:spPr/>
        <p:txBody>
          <a:bodyPr/>
          <a:lstStyle/>
          <a:p>
            <a:fld id="{270DB9BD-5B3C-410A-ADBD-B522FE2BF160}" type="datetimeFigureOut">
              <a:rPr lang="el-GR" smtClean="0"/>
              <a:t>16/7/2022</a:t>
            </a:fld>
            <a:endParaRPr lang="el-GR"/>
          </a:p>
        </p:txBody>
      </p:sp>
      <p:sp>
        <p:nvSpPr>
          <p:cNvPr id="6" name="Θέση υποσέλιδου 5">
            <a:extLst>
              <a:ext uri="{FF2B5EF4-FFF2-40B4-BE49-F238E27FC236}">
                <a16:creationId xmlns:a16="http://schemas.microsoft.com/office/drawing/2014/main" id="{D5A4D3ED-47B5-43FF-AB4E-1AAC335C66C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266B6B3-7F9D-4F72-8D25-A09C94A72B5F}"/>
              </a:ext>
            </a:extLst>
          </p:cNvPr>
          <p:cNvSpPr>
            <a:spLocks noGrp="1"/>
          </p:cNvSpPr>
          <p:nvPr>
            <p:ph type="sldNum" sz="quarter" idx="12"/>
          </p:nvPr>
        </p:nvSpPr>
        <p:spPr/>
        <p:txBody>
          <a:bodyPr/>
          <a:lstStyle/>
          <a:p>
            <a:fld id="{A9F5E307-4FAD-4A02-BFC7-3D633AF3D337}" type="slidenum">
              <a:rPr lang="el-GR" smtClean="0"/>
              <a:t>‹#›</a:t>
            </a:fld>
            <a:endParaRPr lang="el-GR"/>
          </a:p>
        </p:txBody>
      </p:sp>
    </p:spTree>
    <p:extLst>
      <p:ext uri="{BB962C8B-B14F-4D97-AF65-F5344CB8AC3E}">
        <p14:creationId xmlns:p14="http://schemas.microsoft.com/office/powerpoint/2010/main" val="232662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1899F4C-3F06-48FF-9C72-37AC56A309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1B15C1-DA97-407C-BE01-5E84C76BD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348003E-E6A6-4A32-8CDB-94C86F206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DB9BD-5B3C-410A-ADBD-B522FE2BF160}" type="datetimeFigureOut">
              <a:rPr lang="el-GR" smtClean="0"/>
              <a:t>16/7/2022</a:t>
            </a:fld>
            <a:endParaRPr lang="el-GR"/>
          </a:p>
        </p:txBody>
      </p:sp>
      <p:sp>
        <p:nvSpPr>
          <p:cNvPr id="5" name="Θέση υποσέλιδου 4">
            <a:extLst>
              <a:ext uri="{FF2B5EF4-FFF2-40B4-BE49-F238E27FC236}">
                <a16:creationId xmlns:a16="http://schemas.microsoft.com/office/drawing/2014/main" id="{EC2D8945-BF70-422C-B6F4-552EAAFAF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2D55AFF-A23C-47E0-9484-680078FCB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5E307-4FAD-4A02-BFC7-3D633AF3D337}" type="slidenum">
              <a:rPr lang="el-GR" smtClean="0"/>
              <a:t>‹#›</a:t>
            </a:fld>
            <a:endParaRPr lang="el-GR"/>
          </a:p>
        </p:txBody>
      </p:sp>
    </p:spTree>
    <p:extLst>
      <p:ext uri="{BB962C8B-B14F-4D97-AF65-F5344CB8AC3E}">
        <p14:creationId xmlns:p14="http://schemas.microsoft.com/office/powerpoint/2010/main" val="49246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005307-0FDF-4E26-9221-2882ADE4024F}"/>
              </a:ext>
            </a:extLst>
          </p:cNvPr>
          <p:cNvSpPr txBox="1"/>
          <p:nvPr/>
        </p:nvSpPr>
        <p:spPr>
          <a:xfrm>
            <a:off x="3647728" y="169476"/>
            <a:ext cx="4882799" cy="523220"/>
          </a:xfrm>
          <a:prstGeom prst="rect">
            <a:avLst/>
          </a:prstGeom>
          <a:noFill/>
        </p:spPr>
        <p:txBody>
          <a:bodyPr wrap="square" rtlCol="0">
            <a:spAutoFit/>
          </a:bodyPr>
          <a:lstStyle/>
          <a:p>
            <a:pPr algn="ctr"/>
            <a:r>
              <a:rPr lang="en-US" sz="2800" b="0" i="0" dirty="0">
                <a:solidFill>
                  <a:srgbClr val="000000"/>
                </a:solidFill>
                <a:effectLst/>
                <a:latin typeface="Roboto" panose="02000000000000000000" pitchFamily="2" charset="0"/>
              </a:rPr>
              <a:t>Typical simulation image</a:t>
            </a:r>
            <a:endParaRPr lang="el-GR" sz="2800" dirty="0"/>
          </a:p>
        </p:txBody>
      </p:sp>
      <p:sp>
        <p:nvSpPr>
          <p:cNvPr id="3" name="Θέση περιεχομένου 2">
            <a:extLst>
              <a:ext uri="{FF2B5EF4-FFF2-40B4-BE49-F238E27FC236}">
                <a16:creationId xmlns:a16="http://schemas.microsoft.com/office/drawing/2014/main" id="{473B32EC-09F4-4B1F-A860-C2E23CBFB3DB}"/>
              </a:ext>
            </a:extLst>
          </p:cNvPr>
          <p:cNvSpPr>
            <a:spLocks noGrp="1"/>
          </p:cNvSpPr>
          <p:nvPr>
            <p:ph idx="1"/>
          </p:nvPr>
        </p:nvSpPr>
        <p:spPr/>
        <p:txBody>
          <a:bodyPr/>
          <a:lstStyle/>
          <a:p>
            <a:endParaRPr lang="el-GR"/>
          </a:p>
        </p:txBody>
      </p:sp>
      <p:pic>
        <p:nvPicPr>
          <p:cNvPr id="7" name="Εικόνα 6">
            <a:extLst>
              <a:ext uri="{FF2B5EF4-FFF2-40B4-BE49-F238E27FC236}">
                <a16:creationId xmlns:a16="http://schemas.microsoft.com/office/drawing/2014/main" id="{D53B1FB9-AD78-4C2B-B16A-8EDD2A79E505}"/>
              </a:ext>
            </a:extLst>
          </p:cNvPr>
          <p:cNvPicPr>
            <a:picLocks noChangeAspect="1"/>
          </p:cNvPicPr>
          <p:nvPr/>
        </p:nvPicPr>
        <p:blipFill>
          <a:blip r:embed="rId2"/>
          <a:stretch>
            <a:fillRect/>
          </a:stretch>
        </p:blipFill>
        <p:spPr>
          <a:xfrm>
            <a:off x="0" y="728045"/>
            <a:ext cx="12192000" cy="5941315"/>
          </a:xfrm>
          <a:prstGeom prst="rect">
            <a:avLst/>
          </a:prstGeom>
        </p:spPr>
      </p:pic>
    </p:spTree>
    <p:extLst>
      <p:ext uri="{BB962C8B-B14F-4D97-AF65-F5344CB8AC3E}">
        <p14:creationId xmlns:p14="http://schemas.microsoft.com/office/powerpoint/2010/main" val="195534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9F52E4D-FAF0-4880-ADD0-A275D75CCC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43106"/>
            <a:ext cx="12192000" cy="5971787"/>
          </a:xfrm>
          <a:prstGeom prst="rect">
            <a:avLst/>
          </a:prstGeom>
        </p:spPr>
      </p:pic>
      <p:sp>
        <p:nvSpPr>
          <p:cNvPr id="6" name="Ορθογώνιο 5">
            <a:extLst>
              <a:ext uri="{FF2B5EF4-FFF2-40B4-BE49-F238E27FC236}">
                <a16:creationId xmlns:a16="http://schemas.microsoft.com/office/drawing/2014/main" id="{DD040A48-006C-41ED-A527-A87FACFD60B5}"/>
              </a:ext>
            </a:extLst>
          </p:cNvPr>
          <p:cNvSpPr/>
          <p:nvPr/>
        </p:nvSpPr>
        <p:spPr>
          <a:xfrm>
            <a:off x="47624" y="441158"/>
            <a:ext cx="4648201" cy="425617"/>
          </a:xfrm>
          <a:prstGeom prst="rect">
            <a:avLst/>
          </a:prstGeom>
          <a:noFill/>
          <a:ln w="63500">
            <a:solidFill>
              <a:schemeClr val="tx1"/>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dirty="0"/>
          </a:p>
        </p:txBody>
      </p:sp>
      <p:sp>
        <p:nvSpPr>
          <p:cNvPr id="7" name="TextBox 6">
            <a:extLst>
              <a:ext uri="{FF2B5EF4-FFF2-40B4-BE49-F238E27FC236}">
                <a16:creationId xmlns:a16="http://schemas.microsoft.com/office/drawing/2014/main" id="{EB17B53F-8FDE-4EC1-84A7-4C3D11918616}"/>
              </a:ext>
            </a:extLst>
          </p:cNvPr>
          <p:cNvSpPr txBox="1"/>
          <p:nvPr/>
        </p:nvSpPr>
        <p:spPr>
          <a:xfrm>
            <a:off x="457200" y="1438275"/>
            <a:ext cx="4495800" cy="3693319"/>
          </a:xfrm>
          <a:prstGeom prst="rect">
            <a:avLst/>
          </a:prstGeom>
          <a:solidFill>
            <a:schemeClr val="accent1">
              <a:lumMod val="20000"/>
              <a:lumOff val="80000"/>
            </a:schemeClr>
          </a:solidFill>
          <a:ln>
            <a:noFill/>
          </a:ln>
        </p:spPr>
        <p:txBody>
          <a:bodyPr wrap="square" rtlCol="0">
            <a:spAutoFit/>
          </a:bodyPr>
          <a:lstStyle/>
          <a:p>
            <a:pPr marL="342900" indent="-342900">
              <a:buFont typeface="+mj-lt"/>
              <a:buAutoNum type="arabicPeriod"/>
            </a:pPr>
            <a:r>
              <a:rPr lang="en-US" b="1" dirty="0"/>
              <a:t>Slow backward movement</a:t>
            </a:r>
            <a:r>
              <a:rPr lang="el-GR" dirty="0"/>
              <a:t>: </a:t>
            </a:r>
            <a:r>
              <a:rPr lang="en-US" dirty="0"/>
              <a:t>If the button is continuously pressed the simulation is performed, backwards, at a slow rate. The simulation stops when the key is released. </a:t>
            </a:r>
            <a:endParaRPr lang="el-GR" dirty="0"/>
          </a:p>
          <a:p>
            <a:pPr marL="342900" indent="-342900">
              <a:buFont typeface="+mj-lt"/>
              <a:buAutoNum type="arabicPeriod"/>
            </a:pPr>
            <a:r>
              <a:rPr lang="en-US" b="1" dirty="0"/>
              <a:t>Restart</a:t>
            </a:r>
            <a:r>
              <a:rPr lang="el-GR" b="1" dirty="0"/>
              <a:t>: </a:t>
            </a:r>
            <a:r>
              <a:rPr lang="en-US" dirty="0"/>
              <a:t>Reset to initial conditions with the timer showing zero</a:t>
            </a:r>
            <a:r>
              <a:rPr lang="el-GR" dirty="0"/>
              <a:t>.</a:t>
            </a:r>
          </a:p>
          <a:p>
            <a:pPr marL="342900" indent="-342900">
              <a:buFont typeface="+mj-lt"/>
              <a:buAutoNum type="arabicPeriod"/>
            </a:pPr>
            <a:r>
              <a:rPr lang="en-US" b="1" dirty="0"/>
              <a:t>Slow forward motion</a:t>
            </a:r>
            <a:r>
              <a:rPr lang="el-GR" dirty="0"/>
              <a:t>: </a:t>
            </a:r>
            <a:r>
              <a:rPr lang="en-US" dirty="0"/>
              <a:t>If the button is continuously pressed the simulation runs forward at a slower rate. The simulation stops when the key is released. </a:t>
            </a:r>
            <a:endParaRPr lang="el-GR" dirty="0"/>
          </a:p>
          <a:p>
            <a:pPr marL="342900" indent="-342900">
              <a:buFont typeface="+mj-lt"/>
              <a:buAutoNum type="arabicPeriod"/>
            </a:pPr>
            <a:endParaRPr lang="en-US" b="1" dirty="0"/>
          </a:p>
          <a:p>
            <a:pPr marL="342900" indent="-342900">
              <a:buFont typeface="+mj-lt"/>
              <a:buAutoNum type="arabicPeriod"/>
            </a:pPr>
            <a:endParaRPr lang="el-GR" dirty="0"/>
          </a:p>
          <a:p>
            <a:pPr marL="342900" indent="-342900">
              <a:buFont typeface="+mj-lt"/>
              <a:buAutoNum type="arabicPeriod"/>
            </a:pPr>
            <a:endParaRPr lang="el-GR" dirty="0"/>
          </a:p>
        </p:txBody>
      </p:sp>
      <p:sp>
        <p:nvSpPr>
          <p:cNvPr id="15" name="TextBox 14">
            <a:extLst>
              <a:ext uri="{FF2B5EF4-FFF2-40B4-BE49-F238E27FC236}">
                <a16:creationId xmlns:a16="http://schemas.microsoft.com/office/drawing/2014/main" id="{225432B8-4DC2-4591-B32C-67859C6EC6CF}"/>
              </a:ext>
            </a:extLst>
          </p:cNvPr>
          <p:cNvSpPr txBox="1"/>
          <p:nvPr/>
        </p:nvSpPr>
        <p:spPr>
          <a:xfrm>
            <a:off x="44824" y="15007"/>
            <a:ext cx="4031873" cy="461665"/>
          </a:xfrm>
          <a:prstGeom prst="rect">
            <a:avLst/>
          </a:prstGeom>
          <a:noFill/>
        </p:spPr>
        <p:txBody>
          <a:bodyPr wrap="none" rtlCol="0">
            <a:spAutoFit/>
          </a:bodyPr>
          <a:lstStyle/>
          <a:p>
            <a:r>
              <a:rPr lang="el-GR" sz="2400" dirty="0">
                <a:sym typeface="Wingdings" panose="05000000000000000000" pitchFamily="2" charset="2"/>
              </a:rPr>
              <a:t></a:t>
            </a:r>
            <a:r>
              <a:rPr lang="en-US" sz="2400" dirty="0">
                <a:sym typeface="Wingdings" panose="05000000000000000000" pitchFamily="2" charset="2"/>
              </a:rPr>
              <a:t>  </a:t>
            </a:r>
            <a:r>
              <a:rPr lang="el-GR" sz="2400" dirty="0">
                <a:sym typeface="Wingdings" panose="05000000000000000000" pitchFamily="2" charset="2"/>
              </a:rPr>
              <a:t> </a:t>
            </a:r>
            <a:r>
              <a:rPr lang="en-US" sz="2400" dirty="0">
                <a:sym typeface="Wingdings" panose="05000000000000000000" pitchFamily="2" charset="2"/>
              </a:rPr>
              <a:t>   </a:t>
            </a:r>
            <a:r>
              <a:rPr lang="el-GR" sz="2400" dirty="0">
                <a:sym typeface="Wingdings" panose="05000000000000000000" pitchFamily="2" charset="2"/>
              </a:rPr>
              <a:t></a:t>
            </a:r>
            <a:r>
              <a:rPr lang="en-US" sz="2400" dirty="0">
                <a:sym typeface="Wingdings" panose="05000000000000000000" pitchFamily="2" charset="2"/>
              </a:rPr>
              <a:t>   </a:t>
            </a:r>
            <a:r>
              <a:rPr lang="el-GR" sz="2400" dirty="0">
                <a:sym typeface="Wingdings" panose="05000000000000000000" pitchFamily="2" charset="2"/>
              </a:rPr>
              <a:t> </a:t>
            </a:r>
            <a:r>
              <a:rPr lang="en-US" sz="2400" dirty="0">
                <a:sym typeface="Wingdings" panose="05000000000000000000" pitchFamily="2" charset="2"/>
              </a:rPr>
              <a:t>   </a:t>
            </a:r>
            <a:r>
              <a:rPr lang="el-GR" sz="2400" dirty="0">
                <a:sym typeface="Wingdings" panose="05000000000000000000" pitchFamily="2" charset="2"/>
              </a:rPr>
              <a:t></a:t>
            </a:r>
            <a:r>
              <a:rPr lang="en-US" sz="2400" dirty="0">
                <a:sym typeface="Wingdings" panose="05000000000000000000" pitchFamily="2" charset="2"/>
              </a:rPr>
              <a:t>   </a:t>
            </a:r>
            <a:r>
              <a:rPr lang="el-GR" sz="2400" dirty="0">
                <a:sym typeface="Wingdings" panose="05000000000000000000" pitchFamily="2" charset="2"/>
              </a:rPr>
              <a:t>        </a:t>
            </a:r>
            <a:endParaRPr lang="el-GR" sz="2400" dirty="0"/>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2C81F53-849B-4F91-9CAC-E4C78C7A4567}"/>
                  </a:ext>
                </a:extLst>
              </p:cNvPr>
              <p:cNvSpPr txBox="1"/>
              <p:nvPr/>
            </p:nvSpPr>
            <p:spPr>
              <a:xfrm>
                <a:off x="4953000" y="1438275"/>
                <a:ext cx="4533902" cy="3693319"/>
              </a:xfrm>
              <a:prstGeom prst="rect">
                <a:avLst/>
              </a:prstGeom>
              <a:solidFill>
                <a:schemeClr val="accent1">
                  <a:lumMod val="20000"/>
                  <a:lumOff val="80000"/>
                </a:schemeClr>
              </a:solidFill>
            </p:spPr>
            <p:txBody>
              <a:bodyPr wrap="square" rtlCol="0">
                <a:spAutoFit/>
              </a:bodyPr>
              <a:lstStyle/>
              <a:p>
                <a:pPr marL="342900" indent="-342900">
                  <a:buFont typeface="+mj-lt"/>
                  <a:buAutoNum type="arabicPeriod" startAt="4"/>
                </a:pPr>
                <a:r>
                  <a:rPr lang="en-US" b="1" dirty="0"/>
                  <a:t>One frame back</a:t>
                </a:r>
                <a:r>
                  <a:rPr lang="el-GR" b="1" dirty="0"/>
                  <a:t>:</a:t>
                </a:r>
                <a:r>
                  <a:rPr lang="el-GR" dirty="0"/>
                  <a:t> </a:t>
                </a:r>
                <a:r>
                  <a:rPr lang="en-US" dirty="0"/>
                  <a:t>If the key is pressed once, then we have a frame backwards. That is, we have the image at the moment in time</a:t>
                </a:r>
                <a:r>
                  <a:rPr lang="el-GR" dirty="0"/>
                  <a: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m:t>
                    </m:r>
                    <m:r>
                      <a:rPr lang="en-US" i="1" dirty="0" smtClean="0">
                        <a:latin typeface="Cambria Math" panose="02040503050406030204" pitchFamily="18" charset="0"/>
                      </a:rPr>
                      <m:t>𝑑𝑡</m:t>
                    </m:r>
                  </m:oMath>
                </a14:m>
                <a:endParaRPr lang="el-GR" dirty="0"/>
              </a:p>
              <a:p>
                <a:pPr marL="342900" indent="-342900">
                  <a:buFont typeface="+mj-lt"/>
                  <a:buAutoNum type="arabicPeriod" startAt="4"/>
                </a:pPr>
                <a:r>
                  <a:rPr lang="en-US" b="1" dirty="0"/>
                  <a:t>Play</a:t>
                </a:r>
                <a:r>
                  <a:rPr lang="el-GR" b="1" dirty="0"/>
                  <a:t>: </a:t>
                </a:r>
                <a:r>
                  <a:rPr lang="en-US" dirty="0"/>
                  <a:t>The simulation starts running</a:t>
                </a:r>
                <a:r>
                  <a:rPr lang="el-GR" dirty="0"/>
                  <a:t>.</a:t>
                </a:r>
              </a:p>
              <a:p>
                <a:pPr marL="342900" indent="-342900">
                  <a:buFont typeface="+mj-lt"/>
                  <a:buAutoNum type="arabicPeriod" startAt="4"/>
                </a:pPr>
                <a:r>
                  <a:rPr lang="en-US" b="1" dirty="0"/>
                  <a:t>One frame forward</a:t>
                </a:r>
                <a:r>
                  <a:rPr lang="el-GR" dirty="0"/>
                  <a:t>: </a:t>
                </a:r>
                <a:r>
                  <a:rPr lang="en-US" dirty="0"/>
                  <a:t>If the key is pressed once then we have one frame forward. That is, we have the image at the moment in time</a:t>
                </a:r>
                <a:r>
                  <a:rPr lang="el-GR" dirty="0"/>
                  <a:t> </a:t>
                </a:r>
                <a14:m>
                  <m:oMath xmlns:m="http://schemas.openxmlformats.org/officeDocument/2006/math">
                    <m:r>
                      <a:rPr lang="en-US" i="1" dirty="0" smtClean="0">
                        <a:latin typeface="Cambria Math" panose="02040503050406030204" pitchFamily="18" charset="0"/>
                      </a:rPr>
                      <m:t>𝑡</m:t>
                    </m:r>
                    <m:r>
                      <a:rPr lang="el-GR" b="0" i="1" dirty="0" smtClean="0">
                        <a:latin typeface="Cambria Math" panose="02040503050406030204" pitchFamily="18" charset="0"/>
                      </a:rPr>
                      <m:t>+</m:t>
                    </m:r>
                    <m:r>
                      <a:rPr lang="en-US" i="1" dirty="0" smtClean="0">
                        <a:latin typeface="Cambria Math" panose="02040503050406030204" pitchFamily="18" charset="0"/>
                      </a:rPr>
                      <m:t>𝑑𝑡</m:t>
                    </m:r>
                  </m:oMath>
                </a14:m>
                <a:endParaRPr lang="el-GR" dirty="0"/>
              </a:p>
              <a:p>
                <a:pPr marL="342900" indent="-342900">
                  <a:buFont typeface="+mj-lt"/>
                  <a:buAutoNum type="arabicPeriod" startAt="4"/>
                </a:pPr>
                <a:r>
                  <a:rPr lang="en-US" b="1" dirty="0"/>
                  <a:t>Full Screen</a:t>
                </a:r>
                <a:r>
                  <a:rPr lang="el-GR" b="1" dirty="0"/>
                  <a:t>: </a:t>
                </a:r>
                <a:r>
                  <a:rPr lang="en-US" dirty="0"/>
                  <a:t>the simulation runs full screen</a:t>
                </a:r>
                <a:endParaRPr lang="el-GR" b="1" dirty="0"/>
              </a:p>
              <a:p>
                <a:pPr marL="342900" indent="-342900">
                  <a:buFont typeface="+mj-lt"/>
                  <a:buAutoNum type="arabicPeriod" startAt="4"/>
                </a:pPr>
                <a:r>
                  <a:rPr lang="en-US" b="1" dirty="0"/>
                  <a:t>Settings</a:t>
                </a:r>
                <a:r>
                  <a:rPr lang="el-GR" b="1" dirty="0"/>
                  <a:t>: </a:t>
                </a:r>
                <a:r>
                  <a:rPr lang="en-US" dirty="0"/>
                  <a:t>Additional settings</a:t>
                </a:r>
                <a:endParaRPr lang="en-US" b="1" dirty="0"/>
              </a:p>
              <a:p>
                <a:pPr marL="342900" indent="-342900">
                  <a:buFont typeface="+mj-lt"/>
                  <a:buAutoNum type="arabicPeriod" startAt="4"/>
                </a:pPr>
                <a:endParaRPr lang="el-GR" dirty="0"/>
              </a:p>
              <a:p>
                <a:pPr marL="342900" indent="-342900">
                  <a:buFont typeface="+mj-lt"/>
                  <a:buAutoNum type="arabicPeriod" startAt="4"/>
                </a:pPr>
                <a:endParaRPr lang="el-GR" dirty="0"/>
              </a:p>
            </p:txBody>
          </p:sp>
        </mc:Choice>
        <mc:Fallback>
          <p:sp>
            <p:nvSpPr>
              <p:cNvPr id="17" name="TextBox 16">
                <a:extLst>
                  <a:ext uri="{FF2B5EF4-FFF2-40B4-BE49-F238E27FC236}">
                    <a16:creationId xmlns:a16="http://schemas.microsoft.com/office/drawing/2014/main" id="{12C81F53-849B-4F91-9CAC-E4C78C7A4567}"/>
                  </a:ext>
                </a:extLst>
              </p:cNvPr>
              <p:cNvSpPr txBox="1">
                <a:spLocks noRot="1" noChangeAspect="1" noMove="1" noResize="1" noEditPoints="1" noAdjustHandles="1" noChangeArrowheads="1" noChangeShapeType="1" noTextEdit="1"/>
              </p:cNvSpPr>
              <p:nvPr/>
            </p:nvSpPr>
            <p:spPr>
              <a:xfrm>
                <a:off x="4953000" y="1438275"/>
                <a:ext cx="4533902" cy="3693319"/>
              </a:xfrm>
              <a:prstGeom prst="rect">
                <a:avLst/>
              </a:prstGeom>
              <a:blipFill>
                <a:blip r:embed="rId3"/>
                <a:stretch>
                  <a:fillRect l="-1211" t="-990" r="-2153"/>
                </a:stretch>
              </a:blipFill>
            </p:spPr>
            <p:txBody>
              <a:bodyPr/>
              <a:lstStyle/>
              <a:p>
                <a:r>
                  <a:rPr lang="el-GR">
                    <a:noFill/>
                  </a:rPr>
                  <a:t> </a:t>
                </a:r>
              </a:p>
            </p:txBody>
          </p:sp>
        </mc:Fallback>
      </mc:AlternateContent>
    </p:spTree>
    <p:extLst>
      <p:ext uri="{BB962C8B-B14F-4D97-AF65-F5344CB8AC3E}">
        <p14:creationId xmlns:p14="http://schemas.microsoft.com/office/powerpoint/2010/main" val="148899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7542CEF-5011-41B7-B46A-3B99DF32B6E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43106"/>
            <a:ext cx="12192000" cy="5971787"/>
          </a:xfrm>
          <a:prstGeom prst="rect">
            <a:avLst/>
          </a:prstGeom>
        </p:spPr>
      </p:pic>
      <p:sp>
        <p:nvSpPr>
          <p:cNvPr id="6" name="Ορθογώνιο 5">
            <a:extLst>
              <a:ext uri="{FF2B5EF4-FFF2-40B4-BE49-F238E27FC236}">
                <a16:creationId xmlns:a16="http://schemas.microsoft.com/office/drawing/2014/main" id="{6C99657D-8616-4B44-8900-9DB5C5668FE9}"/>
              </a:ext>
            </a:extLst>
          </p:cNvPr>
          <p:cNvSpPr/>
          <p:nvPr/>
        </p:nvSpPr>
        <p:spPr>
          <a:xfrm>
            <a:off x="10182225" y="443106"/>
            <a:ext cx="2009775" cy="5971786"/>
          </a:xfrm>
          <a:prstGeom prst="rect">
            <a:avLst/>
          </a:prstGeom>
          <a:noFill/>
          <a:ln w="63500">
            <a:solidFill>
              <a:schemeClr val="accent2"/>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dirty="0"/>
          </a:p>
        </p:txBody>
      </p:sp>
      <p:sp>
        <p:nvSpPr>
          <p:cNvPr id="7" name="TextBox 6">
            <a:extLst>
              <a:ext uri="{FF2B5EF4-FFF2-40B4-BE49-F238E27FC236}">
                <a16:creationId xmlns:a16="http://schemas.microsoft.com/office/drawing/2014/main" id="{65D3C8A8-B0F4-405A-8ACB-AE7286C97227}"/>
              </a:ext>
            </a:extLst>
          </p:cNvPr>
          <p:cNvSpPr txBox="1"/>
          <p:nvPr/>
        </p:nvSpPr>
        <p:spPr>
          <a:xfrm>
            <a:off x="5231904" y="1305340"/>
            <a:ext cx="4495800" cy="3416320"/>
          </a:xfrm>
          <a:prstGeom prst="rect">
            <a:avLst/>
          </a:prstGeom>
          <a:solidFill>
            <a:schemeClr val="accent1">
              <a:lumMod val="20000"/>
              <a:lumOff val="80000"/>
            </a:schemeClr>
          </a:solidFill>
        </p:spPr>
        <p:txBody>
          <a:bodyPr wrap="square" rtlCol="0">
            <a:spAutoFit/>
          </a:bodyPr>
          <a:lstStyle/>
          <a:p>
            <a:r>
              <a:rPr lang="en-US" dirty="0"/>
              <a:t>Main configuration window. Parameter values can be entered</a:t>
            </a:r>
            <a:endParaRPr lang="el-GR" dirty="0"/>
          </a:p>
          <a:p>
            <a:pPr marL="285750" indent="-285750">
              <a:buFont typeface="Arial" panose="020B0604020202020204" pitchFamily="34" charset="0"/>
              <a:buChar char="•"/>
            </a:pPr>
            <a:r>
              <a:rPr lang="en-US" b="0" i="0" dirty="0">
                <a:solidFill>
                  <a:srgbClr val="000000"/>
                </a:solidFill>
                <a:effectLst/>
                <a:latin typeface="Roboto" panose="02000000000000000000" pitchFamily="2" charset="0"/>
              </a:rPr>
              <a:t>By moving the slider</a:t>
            </a:r>
            <a:endParaRPr lang="el-GR" dirty="0"/>
          </a:p>
          <a:p>
            <a:pPr marL="285750" indent="-285750">
              <a:buFont typeface="Arial" panose="020B0604020202020204" pitchFamily="34" charset="0"/>
              <a:buChar char="•"/>
            </a:pPr>
            <a:r>
              <a:rPr lang="en-US" dirty="0"/>
              <a:t>By the spinner</a:t>
            </a:r>
            <a:endParaRPr lang="el-GR" dirty="0"/>
          </a:p>
          <a:p>
            <a:pPr marL="285750" indent="-285750">
              <a:buFont typeface="Arial" panose="020B0604020202020204" pitchFamily="34" charset="0"/>
              <a:buChar char="•"/>
            </a:pPr>
            <a:r>
              <a:rPr lang="en-US" dirty="0"/>
              <a:t>By entering data via keyboard in the text field</a:t>
            </a:r>
            <a:endParaRPr lang="el-GR" dirty="0"/>
          </a:p>
          <a:p>
            <a:pPr marL="285750" indent="-285750">
              <a:buFont typeface="Arial" panose="020B0604020202020204" pitchFamily="34" charset="0"/>
              <a:buChar char="•"/>
            </a:pPr>
            <a:endParaRPr lang="el-GR" dirty="0"/>
          </a:p>
          <a:p>
            <a:r>
              <a:rPr lang="en-US" dirty="0"/>
              <a:t>In this example we can change the mass of the star, the mass of the planet, the polar coordinates of the planet (distance and angle) and the polar coordinates of the velocity vector (Magnitude and direction)</a:t>
            </a:r>
            <a:r>
              <a:rPr lang="el-GR" dirty="0"/>
              <a:t>.</a:t>
            </a:r>
          </a:p>
        </p:txBody>
      </p:sp>
    </p:spTree>
    <p:extLst>
      <p:ext uri="{BB962C8B-B14F-4D97-AF65-F5344CB8AC3E}">
        <p14:creationId xmlns:p14="http://schemas.microsoft.com/office/powerpoint/2010/main" val="246516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B5ACF6A-DB2D-4B45-9E2B-19EE2687C5C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43106"/>
            <a:ext cx="12192000" cy="5971787"/>
          </a:xfrm>
          <a:prstGeom prst="rect">
            <a:avLst/>
          </a:prstGeom>
        </p:spPr>
      </p:pic>
      <p:sp>
        <p:nvSpPr>
          <p:cNvPr id="4" name="Ορθογώνιο 3">
            <a:extLst>
              <a:ext uri="{FF2B5EF4-FFF2-40B4-BE49-F238E27FC236}">
                <a16:creationId xmlns:a16="http://schemas.microsoft.com/office/drawing/2014/main" id="{9A6DA8B6-FB28-49E2-AEBF-DBB99D5FC594}"/>
              </a:ext>
            </a:extLst>
          </p:cNvPr>
          <p:cNvSpPr/>
          <p:nvPr/>
        </p:nvSpPr>
        <p:spPr>
          <a:xfrm>
            <a:off x="7439025" y="990600"/>
            <a:ext cx="2581275" cy="3028950"/>
          </a:xfrm>
          <a:prstGeom prst="rect">
            <a:avLst/>
          </a:prstGeom>
          <a:noFill/>
          <a:ln w="63500">
            <a:solidFill>
              <a:schemeClr val="accent2"/>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dirty="0"/>
          </a:p>
        </p:txBody>
      </p:sp>
      <p:sp>
        <p:nvSpPr>
          <p:cNvPr id="5" name="TextBox 4">
            <a:extLst>
              <a:ext uri="{FF2B5EF4-FFF2-40B4-BE49-F238E27FC236}">
                <a16:creationId xmlns:a16="http://schemas.microsoft.com/office/drawing/2014/main" id="{97E8D450-5538-4C9D-B655-5712A61847CD}"/>
              </a:ext>
            </a:extLst>
          </p:cNvPr>
          <p:cNvSpPr txBox="1"/>
          <p:nvPr/>
        </p:nvSpPr>
        <p:spPr>
          <a:xfrm>
            <a:off x="1343472" y="968152"/>
            <a:ext cx="5472608" cy="4247317"/>
          </a:xfrm>
          <a:prstGeom prst="rect">
            <a:avLst/>
          </a:prstGeom>
          <a:solidFill>
            <a:schemeClr val="accent1">
              <a:lumMod val="20000"/>
              <a:lumOff val="80000"/>
            </a:schemeClr>
          </a:solidFill>
        </p:spPr>
        <p:txBody>
          <a:bodyPr wrap="square" rtlCol="0">
            <a:spAutoFit/>
          </a:bodyPr>
          <a:lstStyle/>
          <a:p>
            <a:r>
              <a:rPr lang="en-US" dirty="0"/>
              <a:t>Secondary configuration window. The window is activated by the “Settings" button on the main settings bar we described.</a:t>
            </a:r>
          </a:p>
          <a:p>
            <a:r>
              <a:rPr lang="en-US" dirty="0"/>
              <a:t>In the window we distinguish two tabs 1,2</a:t>
            </a:r>
          </a:p>
          <a:p>
            <a:r>
              <a:rPr lang="en-US" dirty="0"/>
              <a:t>In this (2) tab we have the possibility to enable or disable certain options. In this particular example if we choose</a:t>
            </a:r>
            <a:r>
              <a:rPr lang="el-GR" dirty="0"/>
              <a:t>:</a:t>
            </a:r>
          </a:p>
          <a:p>
            <a:pPr marL="285750" indent="-285750">
              <a:buFont typeface="Arial" panose="020B0604020202020204" pitchFamily="34" charset="0"/>
              <a:buChar char="•"/>
            </a:pPr>
            <a:r>
              <a:rPr lang="en-US" dirty="0"/>
              <a:t>‘Without Gravity’</a:t>
            </a:r>
            <a:r>
              <a:rPr lang="el-GR" dirty="0"/>
              <a:t>: </a:t>
            </a:r>
            <a:r>
              <a:rPr lang="en-US" dirty="0"/>
              <a:t>then the body will continue its motion in a straight line with constant velocity</a:t>
            </a:r>
            <a:r>
              <a:rPr lang="el-GR" dirty="0"/>
              <a:t>.</a:t>
            </a:r>
          </a:p>
          <a:p>
            <a:pPr marL="285750" indent="-285750">
              <a:buFont typeface="Arial" panose="020B0604020202020204" pitchFamily="34" charset="0"/>
              <a:buChar char="•"/>
            </a:pPr>
            <a:r>
              <a:rPr lang="en-US" dirty="0"/>
              <a:t>‘Area’ </a:t>
            </a:r>
            <a:r>
              <a:rPr lang="el-GR" dirty="0"/>
              <a:t>: </a:t>
            </a:r>
            <a:r>
              <a:rPr lang="en-US" dirty="0"/>
              <a:t>then plot areas at equal time intervals to verify Kepler's 2nd Law.</a:t>
            </a:r>
          </a:p>
          <a:p>
            <a:pPr marL="285750" indent="-285750">
              <a:buFont typeface="Arial" panose="020B0604020202020204" pitchFamily="34" charset="0"/>
              <a:buChar char="•"/>
            </a:pPr>
            <a:r>
              <a:rPr lang="en-US" dirty="0"/>
              <a:t>‘Information's’</a:t>
            </a:r>
            <a:r>
              <a:rPr lang="el-GR" dirty="0"/>
              <a:t>: </a:t>
            </a:r>
            <a:r>
              <a:rPr lang="en-US" dirty="0"/>
              <a:t>additional information about the semi-major axis of the ellipse the perihelion and aphelion is shown</a:t>
            </a:r>
            <a:r>
              <a:rPr lang="el-GR" dirty="0"/>
              <a:t>. </a:t>
            </a:r>
          </a:p>
          <a:p>
            <a:pPr marL="285750" indent="-285750">
              <a:buFont typeface="Arial" panose="020B0604020202020204" pitchFamily="34" charset="0"/>
              <a:buChar char="•"/>
            </a:pPr>
            <a:r>
              <a:rPr lang="en-US" dirty="0" err="1"/>
              <a:t>etc</a:t>
            </a:r>
            <a:endParaRPr lang="el-GR" dirty="0"/>
          </a:p>
        </p:txBody>
      </p:sp>
      <p:cxnSp>
        <p:nvCxnSpPr>
          <p:cNvPr id="6" name="Γραμμή σύνδεσης: Γωνιώδης 5">
            <a:extLst>
              <a:ext uri="{FF2B5EF4-FFF2-40B4-BE49-F238E27FC236}">
                <a16:creationId xmlns:a16="http://schemas.microsoft.com/office/drawing/2014/main" id="{28A027A7-93FA-425E-B63C-8AAA6D4EABA7}"/>
              </a:ext>
            </a:extLst>
          </p:cNvPr>
          <p:cNvCxnSpPr>
            <a:cxnSpLocks/>
          </p:cNvCxnSpPr>
          <p:nvPr/>
        </p:nvCxnSpPr>
        <p:spPr>
          <a:xfrm rot="10800000">
            <a:off x="4727849" y="620688"/>
            <a:ext cx="1296145" cy="744846"/>
          </a:xfrm>
          <a:prstGeom prst="bentConnector3">
            <a:avLst>
              <a:gd name="adj1" fmla="val 519"/>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Γραμμή σύνδεσης: Γωνιώδης 14">
            <a:extLst>
              <a:ext uri="{FF2B5EF4-FFF2-40B4-BE49-F238E27FC236}">
                <a16:creationId xmlns:a16="http://schemas.microsoft.com/office/drawing/2014/main" id="{14178D6B-10AD-4B16-A7B2-097F0A62F22A}"/>
              </a:ext>
            </a:extLst>
          </p:cNvPr>
          <p:cNvCxnSpPr/>
          <p:nvPr/>
        </p:nvCxnSpPr>
        <p:spPr>
          <a:xfrm flipV="1">
            <a:off x="5735960" y="1556792"/>
            <a:ext cx="1872208" cy="432048"/>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80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137C8A6-BB29-457A-B4C8-AE1CE75281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43106"/>
            <a:ext cx="12192000" cy="5971787"/>
          </a:xfrm>
          <a:prstGeom prst="rect">
            <a:avLst/>
          </a:prstGeom>
        </p:spPr>
      </p:pic>
      <p:sp>
        <p:nvSpPr>
          <p:cNvPr id="4" name="TextBox 3">
            <a:extLst>
              <a:ext uri="{FF2B5EF4-FFF2-40B4-BE49-F238E27FC236}">
                <a16:creationId xmlns:a16="http://schemas.microsoft.com/office/drawing/2014/main" id="{6B5920DF-0D87-409C-850A-3B2347BBAB7A}"/>
              </a:ext>
            </a:extLst>
          </p:cNvPr>
          <p:cNvSpPr txBox="1"/>
          <p:nvPr/>
        </p:nvSpPr>
        <p:spPr>
          <a:xfrm>
            <a:off x="2567608" y="2420888"/>
            <a:ext cx="5040560" cy="2031325"/>
          </a:xfrm>
          <a:prstGeom prst="rect">
            <a:avLst/>
          </a:prstGeom>
          <a:solidFill>
            <a:schemeClr val="accent1">
              <a:lumMod val="20000"/>
              <a:lumOff val="80000"/>
            </a:schemeClr>
          </a:solidFill>
        </p:spPr>
        <p:txBody>
          <a:bodyPr wrap="square" rtlCol="0">
            <a:spAutoFit/>
          </a:bodyPr>
          <a:lstStyle/>
          <a:p>
            <a:r>
              <a:rPr lang="en-US" dirty="0"/>
              <a:t>Information from the app about</a:t>
            </a:r>
            <a:r>
              <a:rPr lang="el-GR" dirty="0"/>
              <a:t> </a:t>
            </a:r>
          </a:p>
          <a:p>
            <a:pPr marL="285750" indent="-285750">
              <a:buFont typeface="Arial" panose="020B0604020202020204" pitchFamily="34" charset="0"/>
              <a:buChar char="•"/>
            </a:pPr>
            <a:r>
              <a:rPr lang="en-US" b="0" i="0" dirty="0">
                <a:solidFill>
                  <a:srgbClr val="000000"/>
                </a:solidFill>
                <a:effectLst/>
                <a:latin typeface="Roboto" panose="02000000000000000000" pitchFamily="2" charset="0"/>
              </a:rPr>
              <a:t>the type of the orbit</a:t>
            </a:r>
            <a:endParaRPr lang="el-GR" dirty="0"/>
          </a:p>
          <a:p>
            <a:pPr marL="285750" indent="-285750">
              <a:buFont typeface="Arial" panose="020B0604020202020204" pitchFamily="34" charset="0"/>
              <a:buChar char="•"/>
            </a:pPr>
            <a:r>
              <a:rPr lang="el-GR" dirty="0"/>
              <a:t>Την δύναμη μεταξύ των σωμάτων</a:t>
            </a:r>
          </a:p>
          <a:p>
            <a:pPr marL="285750" indent="-285750">
              <a:buFont typeface="Arial" panose="020B0604020202020204" pitchFamily="34" charset="0"/>
              <a:buChar char="•"/>
            </a:pPr>
            <a:r>
              <a:rPr lang="en-US" dirty="0"/>
              <a:t>The time since the start</a:t>
            </a:r>
            <a:endParaRPr lang="el-GR" dirty="0"/>
          </a:p>
          <a:p>
            <a:pPr marL="285750" indent="-285750">
              <a:buFont typeface="Arial" panose="020B0604020202020204" pitchFamily="34" charset="0"/>
              <a:buChar char="•"/>
            </a:pPr>
            <a:r>
              <a:rPr lang="en-US" dirty="0"/>
              <a:t>The position and the velocity of the body</a:t>
            </a:r>
            <a:endParaRPr lang="el-GR" dirty="0"/>
          </a:p>
          <a:p>
            <a:pPr marL="285750" indent="-285750">
              <a:buFont typeface="Arial" panose="020B0604020202020204" pitchFamily="34" charset="0"/>
              <a:buChar char="•"/>
            </a:pPr>
            <a:r>
              <a:rPr lang="en-US" dirty="0"/>
              <a:t>The eccentricity of the orbit and</a:t>
            </a:r>
            <a:endParaRPr lang="el-GR" dirty="0"/>
          </a:p>
          <a:p>
            <a:pPr marL="285750" indent="-285750">
              <a:buFont typeface="Arial" panose="020B0604020202020204" pitchFamily="34" charset="0"/>
              <a:buChar char="•"/>
            </a:pPr>
            <a:r>
              <a:rPr lang="en-US"/>
              <a:t>The energy of the body.</a:t>
            </a:r>
            <a:endParaRPr lang="el-GR" dirty="0"/>
          </a:p>
        </p:txBody>
      </p:sp>
      <p:sp>
        <p:nvSpPr>
          <p:cNvPr id="5" name="Ορθογώνιο 4">
            <a:extLst>
              <a:ext uri="{FF2B5EF4-FFF2-40B4-BE49-F238E27FC236}">
                <a16:creationId xmlns:a16="http://schemas.microsoft.com/office/drawing/2014/main" id="{63BFF200-E1B2-4FD1-BE7C-D7FAC480E225}"/>
              </a:ext>
            </a:extLst>
          </p:cNvPr>
          <p:cNvSpPr/>
          <p:nvPr/>
        </p:nvSpPr>
        <p:spPr>
          <a:xfrm>
            <a:off x="3431704" y="906745"/>
            <a:ext cx="3384376" cy="350168"/>
          </a:xfrm>
          <a:prstGeom prst="rect">
            <a:avLst/>
          </a:prstGeom>
          <a:noFill/>
          <a:ln w="63500">
            <a:solidFill>
              <a:schemeClr val="accent2"/>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dirty="0"/>
          </a:p>
        </p:txBody>
      </p:sp>
      <p:sp>
        <p:nvSpPr>
          <p:cNvPr id="6" name="Ορθογώνιο 5">
            <a:extLst>
              <a:ext uri="{FF2B5EF4-FFF2-40B4-BE49-F238E27FC236}">
                <a16:creationId xmlns:a16="http://schemas.microsoft.com/office/drawing/2014/main" id="{45A47427-6B30-4292-A8E6-0EB12195FC7F}"/>
              </a:ext>
            </a:extLst>
          </p:cNvPr>
          <p:cNvSpPr/>
          <p:nvPr/>
        </p:nvSpPr>
        <p:spPr>
          <a:xfrm>
            <a:off x="695400" y="5553075"/>
            <a:ext cx="8928992" cy="468214"/>
          </a:xfrm>
          <a:prstGeom prst="rect">
            <a:avLst/>
          </a:prstGeom>
          <a:noFill/>
          <a:ln w="63500">
            <a:solidFill>
              <a:schemeClr val="accent2"/>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dirty="0"/>
          </a:p>
        </p:txBody>
      </p:sp>
      <p:cxnSp>
        <p:nvCxnSpPr>
          <p:cNvPr id="7" name="Ευθύγραμμο βέλος σύνδεσης 6">
            <a:extLst>
              <a:ext uri="{FF2B5EF4-FFF2-40B4-BE49-F238E27FC236}">
                <a16:creationId xmlns:a16="http://schemas.microsoft.com/office/drawing/2014/main" id="{5EACA33D-50E2-41F1-B53D-48E96D4E792E}"/>
              </a:ext>
            </a:extLst>
          </p:cNvPr>
          <p:cNvCxnSpPr>
            <a:endCxn id="6" idx="0"/>
          </p:cNvCxnSpPr>
          <p:nvPr/>
        </p:nvCxnSpPr>
        <p:spPr>
          <a:xfrm>
            <a:off x="5087888" y="4452213"/>
            <a:ext cx="0" cy="10650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7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6DFEDDE-2EED-4D68-89EF-8C7ADAD3A8AF}"/>
              </a:ext>
            </a:extLst>
          </p:cNvPr>
          <p:cNvPicPr>
            <a:picLocks noChangeAspect="1"/>
          </p:cNvPicPr>
          <p:nvPr/>
        </p:nvPicPr>
        <p:blipFill>
          <a:blip r:embed="rId2"/>
          <a:stretch>
            <a:fillRect/>
          </a:stretch>
        </p:blipFill>
        <p:spPr>
          <a:xfrm>
            <a:off x="0" y="458342"/>
            <a:ext cx="12192000" cy="5941315"/>
          </a:xfrm>
          <a:prstGeom prst="rect">
            <a:avLst/>
          </a:prstGeom>
        </p:spPr>
      </p:pic>
      <p:sp>
        <p:nvSpPr>
          <p:cNvPr id="6" name="TextBox 5">
            <a:extLst>
              <a:ext uri="{FF2B5EF4-FFF2-40B4-BE49-F238E27FC236}">
                <a16:creationId xmlns:a16="http://schemas.microsoft.com/office/drawing/2014/main" id="{3AF19A42-FA69-4BF4-90B0-7B39C9472416}"/>
              </a:ext>
            </a:extLst>
          </p:cNvPr>
          <p:cNvSpPr txBox="1"/>
          <p:nvPr/>
        </p:nvSpPr>
        <p:spPr>
          <a:xfrm>
            <a:off x="263352" y="908720"/>
            <a:ext cx="2520280" cy="3970318"/>
          </a:xfrm>
          <a:prstGeom prst="rect">
            <a:avLst/>
          </a:prstGeom>
          <a:solidFill>
            <a:schemeClr val="accent1">
              <a:lumMod val="20000"/>
              <a:lumOff val="80000"/>
            </a:schemeClr>
          </a:solidFill>
        </p:spPr>
        <p:txBody>
          <a:bodyPr wrap="square" rtlCol="0">
            <a:spAutoFit/>
          </a:bodyPr>
          <a:lstStyle/>
          <a:p>
            <a:r>
              <a:rPr lang="el-GR" dirty="0"/>
              <a:t>Μπορούμε να σύρουμε</a:t>
            </a:r>
          </a:p>
          <a:p>
            <a:pPr marL="285750" indent="-285750">
              <a:buFont typeface="Arial" panose="020B0604020202020204" pitchFamily="34" charset="0"/>
              <a:buChar char="•"/>
            </a:pPr>
            <a:r>
              <a:rPr lang="el-GR" dirty="0"/>
              <a:t>Το διάνυσμα της ταχύτητας </a:t>
            </a:r>
          </a:p>
          <a:p>
            <a:pPr marL="285750" indent="-285750">
              <a:buFont typeface="Arial" panose="020B0604020202020204" pitchFamily="34" charset="0"/>
              <a:buChar char="•"/>
            </a:pPr>
            <a:r>
              <a:rPr lang="el-GR" dirty="0"/>
              <a:t>Το σώμα για να του αλλάξουμε την θέση</a:t>
            </a:r>
          </a:p>
          <a:p>
            <a:pPr marL="285750" indent="-285750">
              <a:buFont typeface="Arial" panose="020B0604020202020204" pitchFamily="34" charset="0"/>
              <a:buChar char="•"/>
            </a:pPr>
            <a:r>
              <a:rPr lang="el-GR" dirty="0"/>
              <a:t>Τον Ήλιο ώστε να μετακινήσουμε το σύστημα </a:t>
            </a:r>
          </a:p>
          <a:p>
            <a:pPr marL="285750" indent="-285750">
              <a:buFont typeface="Arial" panose="020B0604020202020204" pitchFamily="34" charset="0"/>
              <a:buChar char="•"/>
            </a:pPr>
            <a:r>
              <a:rPr lang="el-GR" dirty="0"/>
              <a:t>Τέλος μπορούμε να σύρουμε τα δύο σημεία στην κλίμακα της αστρονομικής μονάδας για μέτρηση αποστάσεων.</a:t>
            </a:r>
          </a:p>
        </p:txBody>
      </p:sp>
      <p:cxnSp>
        <p:nvCxnSpPr>
          <p:cNvPr id="11" name="Ευθύγραμμο βέλος σύνδεσης 10">
            <a:extLst>
              <a:ext uri="{FF2B5EF4-FFF2-40B4-BE49-F238E27FC236}">
                <a16:creationId xmlns:a16="http://schemas.microsoft.com/office/drawing/2014/main" id="{2BBD409E-C2F6-4619-B142-EB3067B75AAB}"/>
              </a:ext>
            </a:extLst>
          </p:cNvPr>
          <p:cNvCxnSpPr>
            <a:cxnSpLocks/>
          </p:cNvCxnSpPr>
          <p:nvPr/>
        </p:nvCxnSpPr>
        <p:spPr>
          <a:xfrm>
            <a:off x="2783632" y="2276872"/>
            <a:ext cx="4104456" cy="10801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4D7190D5-8098-4298-922C-C69CB6C9822C}"/>
              </a:ext>
            </a:extLst>
          </p:cNvPr>
          <p:cNvCxnSpPr>
            <a:cxnSpLocks/>
          </p:cNvCxnSpPr>
          <p:nvPr/>
        </p:nvCxnSpPr>
        <p:spPr>
          <a:xfrm flipH="1">
            <a:off x="1919536" y="4941168"/>
            <a:ext cx="144016" cy="360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EDEBFCEB-831C-49CC-9EAC-CC5E40F277B0}"/>
              </a:ext>
            </a:extLst>
          </p:cNvPr>
          <p:cNvCxnSpPr>
            <a:cxnSpLocks/>
          </p:cNvCxnSpPr>
          <p:nvPr/>
        </p:nvCxnSpPr>
        <p:spPr>
          <a:xfrm flipH="1">
            <a:off x="263352" y="4941168"/>
            <a:ext cx="288032" cy="360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Γραμμή σύνδεσης: Γωνιώδης 46">
            <a:extLst>
              <a:ext uri="{FF2B5EF4-FFF2-40B4-BE49-F238E27FC236}">
                <a16:creationId xmlns:a16="http://schemas.microsoft.com/office/drawing/2014/main" id="{6599AADE-C12A-45EE-AC3C-A453790CC625}"/>
              </a:ext>
            </a:extLst>
          </p:cNvPr>
          <p:cNvCxnSpPr>
            <a:cxnSpLocks/>
          </p:cNvCxnSpPr>
          <p:nvPr/>
        </p:nvCxnSpPr>
        <p:spPr>
          <a:xfrm>
            <a:off x="2783632" y="1412776"/>
            <a:ext cx="4320480" cy="1645988"/>
          </a:xfrm>
          <a:prstGeom prst="bentConnector3">
            <a:avLst>
              <a:gd name="adj1" fmla="val 13354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Γραμμή σύνδεσης: Γωνιώδης 64">
            <a:extLst>
              <a:ext uri="{FF2B5EF4-FFF2-40B4-BE49-F238E27FC236}">
                <a16:creationId xmlns:a16="http://schemas.microsoft.com/office/drawing/2014/main" id="{8FC160BE-4991-4B44-AE2F-A5151035F1C9}"/>
              </a:ext>
            </a:extLst>
          </p:cNvPr>
          <p:cNvCxnSpPr/>
          <p:nvPr/>
        </p:nvCxnSpPr>
        <p:spPr>
          <a:xfrm>
            <a:off x="2567608" y="2708920"/>
            <a:ext cx="936104" cy="720080"/>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2443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425</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 Math</vt:lpstr>
      <vt:lpstr>Roboto</vt:lpstr>
      <vt:lpstr>Θέμα του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ADMIN-PC</dc:creator>
  <cp:lastModifiedBy>ASUS</cp:lastModifiedBy>
  <cp:revision>13</cp:revision>
  <dcterms:created xsi:type="dcterms:W3CDTF">2022-06-25T07:40:52Z</dcterms:created>
  <dcterms:modified xsi:type="dcterms:W3CDTF">2022-07-16T18:06:07Z</dcterms:modified>
</cp:coreProperties>
</file>